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4286" r:id="rId4"/>
  </p:sldMasterIdLst>
  <p:notesMasterIdLst>
    <p:notesMasterId r:id="rId13"/>
  </p:notesMasterIdLst>
  <p:handoutMasterIdLst>
    <p:handoutMasterId r:id="rId14"/>
  </p:handoutMasterIdLst>
  <p:sldIdLst>
    <p:sldId id="262" r:id="rId5"/>
    <p:sldId id="265" r:id="rId6"/>
    <p:sldId id="259" r:id="rId7"/>
    <p:sldId id="261" r:id="rId8"/>
    <p:sldId id="268" r:id="rId9"/>
    <p:sldId id="269" r:id="rId10"/>
    <p:sldId id="270" r:id="rId11"/>
    <p:sldId id="272" r:id="rId12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86068" autoAdjust="0"/>
  </p:normalViewPr>
  <p:slideViewPr>
    <p:cSldViewPr snapToGrid="0" snapToObjects="1">
      <p:cViewPr varScale="1">
        <p:scale>
          <a:sx n="88" d="100"/>
          <a:sy n="88" d="100"/>
        </p:scale>
        <p:origin x="12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07/relationships/hdphoto" Target="../media/hdphoto1.wdp"/><Relationship Id="rId1" Type="http://schemas.openxmlformats.org/officeDocument/2006/relationships/image" Target="../media/image4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07/relationships/hdphoto" Target="../media/hdphoto1.wdp"/><Relationship Id="rId1" Type="http://schemas.openxmlformats.org/officeDocument/2006/relationships/image" Target="../media/image4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other" qsTypeId="urn:microsoft.com/office/officeart/2005/8/quickstyle/simple5" qsCatId="simple" csTypeId="urn:microsoft.com/office/officeart/2005/8/colors/colorful2" csCatId="colorful" phldr="1"/>
      <dgm:spPr/>
    </dgm:pt>
    <dgm:pt modelId="{4AF52931-E4CA-4429-AACB-B8747CDB2409}">
      <dgm:prSet phldrT="[Text]"/>
      <dgm:spPr/>
      <dgm:t>
        <a:bodyPr rtlCol="0"/>
        <a:lstStyle/>
        <a:p>
          <a:pPr rtl="0"/>
          <a:r>
            <a:rPr lang="ru-RU" noProof="0" dirty="0"/>
            <a:t>НАВЫКИ ИССЛЕДОВАНИЯ</a:t>
          </a:r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ru-RU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ru-RU" noProof="0" dirty="0"/>
        </a:p>
      </dgm:t>
    </dgm:pt>
    <dgm:pt modelId="{81BEB84D-9A77-49C6-9301-B3359FCAC75F}">
      <dgm:prSet phldrT="[Text]"/>
      <dgm:spPr/>
      <dgm:t>
        <a:bodyPr rtlCol="0"/>
        <a:lstStyle/>
        <a:p>
          <a:pPr rtl="0"/>
          <a:r>
            <a:rPr lang="ru-RU" noProof="0" dirty="0"/>
            <a:t>ОБЩЕНИЕ</a:t>
          </a:r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ru-RU" noProof="0" dirty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ru-RU" noProof="0" dirty="0"/>
        </a:p>
      </dgm:t>
    </dgm:pt>
    <dgm:pt modelId="{BFF9359E-E9B1-4B73-BACC-2C7988765B16}">
      <dgm:prSet phldrT="[Text]"/>
      <dgm:spPr/>
      <dgm:t>
        <a:bodyPr rtlCol="0"/>
        <a:lstStyle/>
        <a:p>
          <a:pPr rtl="0"/>
          <a:r>
            <a:rPr lang="ru-RU" noProof="0" dirty="0"/>
            <a:t>ЛЮБОЗНАТЕЛЬНОСТЬ</a:t>
          </a: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ru-RU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ru-RU" noProof="0" dirty="0"/>
        </a:p>
      </dgm:t>
    </dgm:pt>
    <dgm:pt modelId="{0DD52DEE-1458-BE40-AF65-957CDFC61990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C592837A-DF38-1B41-9AB6-91F2F88845A6}" type="pres">
      <dgm:prSet presAssocID="{4AF52931-E4CA-4429-AACB-B8747CDB2409}" presName="compNode" presStyleCnt="0"/>
      <dgm:spPr/>
    </dgm:pt>
    <dgm:pt modelId="{9440950B-CD4A-624F-97AA-5A55DB548AA3}" type="pres">
      <dgm:prSet presAssocID="{4AF52931-E4CA-4429-AACB-B8747CDB2409}" presName="iconBgRect" presStyleLbl="bgShp" presStyleIdx="0" presStyleCnt="3" custScaleX="164587" custScaleY="170170"/>
      <dgm:spPr>
        <a:prstGeom prst="ellipse">
          <a:avLst/>
        </a:prstGeom>
        <a:solidFill>
          <a:schemeClr val="accent1"/>
        </a:solidFill>
        <a:effectLst>
          <a:innerShdw blurRad="114300">
            <a:prstClr val="black"/>
          </a:innerShdw>
          <a:reflection blurRad="114300" stA="19000" endPos="37000" dir="5400000" sy="-100000" algn="bl" rotWithShape="0"/>
        </a:effectLst>
      </dgm:spPr>
    </dgm:pt>
    <dgm:pt modelId="{DF478248-6A93-8845-A0ED-DE52CBC75D60}" type="pres">
      <dgm:prSet presAssocID="{4AF52931-E4CA-4429-AACB-B8747CDB2409}" presName="iconRect" presStyleLbl="node1" presStyleIdx="0" presStyleCnt="3" custScaleX="137555" custScaleY="137555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dgm:spPr>
    </dgm:pt>
    <dgm:pt modelId="{678ABF5D-0D27-7542-871B-BC0662A5368C}" type="pres">
      <dgm:prSet presAssocID="{4AF52931-E4CA-4429-AACB-B8747CDB2409}" presName="spaceRect" presStyleCnt="0"/>
      <dgm:spPr/>
    </dgm:pt>
    <dgm:pt modelId="{A178028F-7BC3-8B42-A431-B1DED303DA98}" type="pres">
      <dgm:prSet presAssocID="{4AF52931-E4CA-4429-AACB-B8747CDB2409}" presName="textRect" presStyleLbl="revTx" presStyleIdx="0" presStyleCnt="3" custLinFactNeighborX="170" custLinFactNeighborY="61085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21F203BF-5343-864E-8DF2-BD77C6F83211}" type="pres">
      <dgm:prSet presAssocID="{D86AF01C-9CBC-41F8-9354-48CD82BDFDC9}" presName="sibTrans" presStyleCnt="0"/>
      <dgm:spPr/>
    </dgm:pt>
    <dgm:pt modelId="{467AD338-FEA3-E747-94CB-6EC4B5AC90D2}" type="pres">
      <dgm:prSet presAssocID="{81BEB84D-9A77-49C6-9301-B3359FCAC75F}" presName="compNode" presStyleCnt="0"/>
      <dgm:spPr/>
    </dgm:pt>
    <dgm:pt modelId="{7AA7BEFC-05BC-7A4F-9108-F110FD295429}" type="pres">
      <dgm:prSet presAssocID="{81BEB84D-9A77-49C6-9301-B3359FCAC75F}" presName="iconBgRect" presStyleLbl="bgShp" presStyleIdx="1" presStyleCnt="3" custScaleX="164402" custScaleY="169979"/>
      <dgm:spPr>
        <a:prstGeom prst="ellipse">
          <a:avLst/>
        </a:prstGeom>
        <a:solidFill>
          <a:schemeClr val="accent2"/>
        </a:solidFill>
        <a:effectLst>
          <a:innerShdw blurRad="114300">
            <a:srgbClr val="000000"/>
          </a:innerShdw>
          <a:reflection blurRad="114300" stA="19000" endPos="37000" dir="5400000" sy="-100000" algn="bl" rotWithShape="0"/>
        </a:effectLst>
      </dgm:spPr>
    </dgm:pt>
    <dgm:pt modelId="{C8DD7771-C30E-F24B-ABA4-15FC1696B0A8}" type="pres">
      <dgm:prSet presAssocID="{81BEB84D-9A77-49C6-9301-B3359FCAC75F}" presName="iconRect" presStyleLbl="node1" presStyleIdx="1" presStyleCnt="3" custScaleX="137555" custScaleY="137555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dgm:spPr>
    </dgm:pt>
    <dgm:pt modelId="{1972F377-833B-8E4D-9CA0-92FCF47AE372}" type="pres">
      <dgm:prSet presAssocID="{81BEB84D-9A77-49C6-9301-B3359FCAC75F}" presName="spaceRect" presStyleCnt="0"/>
      <dgm:spPr/>
    </dgm:pt>
    <dgm:pt modelId="{FC6B4F82-D77F-6145-8350-E4883E3E98D1}" type="pres">
      <dgm:prSet presAssocID="{81BEB84D-9A77-49C6-9301-B3359FCAC75F}" presName="textRect" presStyleLbl="revTx" presStyleIdx="1" presStyleCnt="3" custLinFactNeighborX="170" custLinFactNeighborY="61085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D34CB11A-6906-F945-9559-F7E1D54F2014}" type="pres">
      <dgm:prSet presAssocID="{5D260F18-25D2-4074-87F1-7E78DDA61C58}" presName="sibTrans" presStyleCnt="0"/>
      <dgm:spPr/>
    </dgm:pt>
    <dgm:pt modelId="{0B401E1C-492B-8445-91C3-4E0FF26975DA}" type="pres">
      <dgm:prSet presAssocID="{BFF9359E-E9B1-4B73-BACC-2C7988765B16}" presName="compNode" presStyleCnt="0"/>
      <dgm:spPr/>
    </dgm:pt>
    <dgm:pt modelId="{F9FCBA78-B18A-CB47-9456-33604BFAE043}" type="pres">
      <dgm:prSet presAssocID="{BFF9359E-E9B1-4B73-BACC-2C7988765B16}" presName="iconBgRect" presStyleLbl="bgShp" presStyleIdx="2" presStyleCnt="3" custScaleX="164217" custScaleY="169979"/>
      <dgm:spPr>
        <a:prstGeom prst="ellipse">
          <a:avLst/>
        </a:prstGeom>
        <a:solidFill>
          <a:schemeClr val="accent3">
            <a:lumMod val="60000"/>
            <a:lumOff val="40000"/>
          </a:schemeClr>
        </a:solidFill>
        <a:effectLst>
          <a:innerShdw blurRad="114300">
            <a:srgbClr val="000000"/>
          </a:innerShdw>
          <a:reflection blurRad="114300" stA="19000" endPos="37000" dir="5400000" sy="-100000" algn="bl" rotWithShape="0"/>
        </a:effectLst>
      </dgm:spPr>
    </dgm:pt>
    <dgm:pt modelId="{2E0BB2E4-CD4C-AA4D-A6D7-A9CBB950F395}" type="pres">
      <dgm:prSet presAssocID="{BFF9359E-E9B1-4B73-BACC-2C7988765B16}" presName="iconRect" presStyleLbl="node1" presStyleIdx="2" presStyleCnt="3" custScaleX="137555" custScaleY="137555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effectLst/>
      </dgm:spPr>
    </dgm:pt>
    <dgm:pt modelId="{0CA56A3D-F5EA-F34E-AACC-08DDFCAE9A3D}" type="pres">
      <dgm:prSet presAssocID="{BFF9359E-E9B1-4B73-BACC-2C7988765B16}" presName="spaceRect" presStyleCnt="0"/>
      <dgm:spPr/>
    </dgm:pt>
    <dgm:pt modelId="{5FC181B3-4B20-6240-9257-803B168E7618}" type="pres">
      <dgm:prSet presAssocID="{BFF9359E-E9B1-4B73-BACC-2C7988765B16}" presName="textRect" presStyleLbl="revTx" presStyleIdx="2" presStyleCnt="3" custLinFactNeighborX="169" custLinFactNeighborY="61085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423ED9-C4AA-3F44-BD54-873B124DE6FE}" type="presOf" srcId="{C7720856-93F0-4CC7-B7FD-2466914A11D4}" destId="{0DD52DEE-1458-BE40-AF65-957CDFC61990}" srcOrd="0" destOrd="0" presId="urn:microsoft.com/office/officeart/2018/5/layout/IconLeafLabel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59A0BB4E-2DC7-B14E-9A8E-28AE0DDB6832}" type="presOf" srcId="{BFF9359E-E9B1-4B73-BACC-2C7988765B16}" destId="{5FC181B3-4B20-6240-9257-803B168E7618}" srcOrd="0" destOrd="0" presId="urn:microsoft.com/office/officeart/2018/5/layout/IconLeafLabel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67EA435B-C350-3A4B-B66B-14BF448DA365}" type="presOf" srcId="{81BEB84D-9A77-49C6-9301-B3359FCAC75F}" destId="{FC6B4F82-D77F-6145-8350-E4883E3E98D1}" srcOrd="0" destOrd="0" presId="urn:microsoft.com/office/officeart/2018/5/layout/IconLeafLabelList"/>
    <dgm:cxn modelId="{DE867E11-6656-F14E-B327-1C09F084F73D}" type="presOf" srcId="{4AF52931-E4CA-4429-AACB-B8747CDB2409}" destId="{A178028F-7BC3-8B42-A431-B1DED303DA98}" srcOrd="0" destOrd="0" presId="urn:microsoft.com/office/officeart/2018/5/layout/IconLeafLabelList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A179381B-B475-8D4F-A4C5-A749E3205CF3}" type="presParOf" srcId="{0DD52DEE-1458-BE40-AF65-957CDFC61990}" destId="{C592837A-DF38-1B41-9AB6-91F2F88845A6}" srcOrd="0" destOrd="0" presId="urn:microsoft.com/office/officeart/2018/5/layout/IconLeafLabelList"/>
    <dgm:cxn modelId="{0A7D8806-2C62-C749-9E48-FD7F8EEF2707}" type="presParOf" srcId="{C592837A-DF38-1B41-9AB6-91F2F88845A6}" destId="{9440950B-CD4A-624F-97AA-5A55DB548AA3}" srcOrd="0" destOrd="0" presId="urn:microsoft.com/office/officeart/2018/5/layout/IconLeafLabelList"/>
    <dgm:cxn modelId="{645BB249-D5A3-D34E-9784-E27D31386619}" type="presParOf" srcId="{C592837A-DF38-1B41-9AB6-91F2F88845A6}" destId="{DF478248-6A93-8845-A0ED-DE52CBC75D60}" srcOrd="1" destOrd="0" presId="urn:microsoft.com/office/officeart/2018/5/layout/IconLeafLabelList"/>
    <dgm:cxn modelId="{1BB6F40B-402A-294C-8BC0-9624BCFF3DE5}" type="presParOf" srcId="{C592837A-DF38-1B41-9AB6-91F2F88845A6}" destId="{678ABF5D-0D27-7542-871B-BC0662A5368C}" srcOrd="2" destOrd="0" presId="urn:microsoft.com/office/officeart/2018/5/layout/IconLeafLabelList"/>
    <dgm:cxn modelId="{6D518F87-3CDE-EE4C-85E8-BF6424878690}" type="presParOf" srcId="{C592837A-DF38-1B41-9AB6-91F2F88845A6}" destId="{A178028F-7BC3-8B42-A431-B1DED303DA98}" srcOrd="3" destOrd="0" presId="urn:microsoft.com/office/officeart/2018/5/layout/IconLeafLabelList"/>
    <dgm:cxn modelId="{1543EA19-BC62-A447-A0AF-54C8D46069B4}" type="presParOf" srcId="{0DD52DEE-1458-BE40-AF65-957CDFC61990}" destId="{21F203BF-5343-864E-8DF2-BD77C6F83211}" srcOrd="1" destOrd="0" presId="urn:microsoft.com/office/officeart/2018/5/layout/IconLeafLabelList"/>
    <dgm:cxn modelId="{9AD0B451-DD56-1B49-821D-87340EE51CD3}" type="presParOf" srcId="{0DD52DEE-1458-BE40-AF65-957CDFC61990}" destId="{467AD338-FEA3-E747-94CB-6EC4B5AC90D2}" srcOrd="2" destOrd="0" presId="urn:microsoft.com/office/officeart/2018/5/layout/IconLeafLabelList"/>
    <dgm:cxn modelId="{2A8830E8-5773-884F-83A3-13BC09288444}" type="presParOf" srcId="{467AD338-FEA3-E747-94CB-6EC4B5AC90D2}" destId="{7AA7BEFC-05BC-7A4F-9108-F110FD295429}" srcOrd="0" destOrd="0" presId="urn:microsoft.com/office/officeart/2018/5/layout/IconLeafLabelList"/>
    <dgm:cxn modelId="{8F682605-3E9C-D747-9DEF-7BF2601F2D9F}" type="presParOf" srcId="{467AD338-FEA3-E747-94CB-6EC4B5AC90D2}" destId="{C8DD7771-C30E-F24B-ABA4-15FC1696B0A8}" srcOrd="1" destOrd="0" presId="urn:microsoft.com/office/officeart/2018/5/layout/IconLeafLabelList"/>
    <dgm:cxn modelId="{F5DB8C3F-3C2A-4947-99F8-5A5999E44618}" type="presParOf" srcId="{467AD338-FEA3-E747-94CB-6EC4B5AC90D2}" destId="{1972F377-833B-8E4D-9CA0-92FCF47AE372}" srcOrd="2" destOrd="0" presId="urn:microsoft.com/office/officeart/2018/5/layout/IconLeafLabelList"/>
    <dgm:cxn modelId="{EDBE8099-E7B3-FD43-BDED-DACA1F54E7C6}" type="presParOf" srcId="{467AD338-FEA3-E747-94CB-6EC4B5AC90D2}" destId="{FC6B4F82-D77F-6145-8350-E4883E3E98D1}" srcOrd="3" destOrd="0" presId="urn:microsoft.com/office/officeart/2018/5/layout/IconLeafLabelList"/>
    <dgm:cxn modelId="{03DF95BD-405E-0E4E-BE92-85B6CF5C32EB}" type="presParOf" srcId="{0DD52DEE-1458-BE40-AF65-957CDFC61990}" destId="{D34CB11A-6906-F945-9559-F7E1D54F2014}" srcOrd="3" destOrd="0" presId="urn:microsoft.com/office/officeart/2018/5/layout/IconLeafLabelList"/>
    <dgm:cxn modelId="{EE4BB369-ADC3-C546-9F0F-21372C94C43F}" type="presParOf" srcId="{0DD52DEE-1458-BE40-AF65-957CDFC61990}" destId="{0B401E1C-492B-8445-91C3-4E0FF26975DA}" srcOrd="4" destOrd="0" presId="urn:microsoft.com/office/officeart/2018/5/layout/IconLeafLabelList"/>
    <dgm:cxn modelId="{9FBFBFEB-85B8-1F40-9BE2-9070F34B62E2}" type="presParOf" srcId="{0B401E1C-492B-8445-91C3-4E0FF26975DA}" destId="{F9FCBA78-B18A-CB47-9456-33604BFAE043}" srcOrd="0" destOrd="0" presId="urn:microsoft.com/office/officeart/2018/5/layout/IconLeafLabelList"/>
    <dgm:cxn modelId="{5B07748E-AA64-4D4E-9A5C-7C52B4996D0E}" type="presParOf" srcId="{0B401E1C-492B-8445-91C3-4E0FF26975DA}" destId="{2E0BB2E4-CD4C-AA4D-A6D7-A9CBB950F395}" srcOrd="1" destOrd="0" presId="urn:microsoft.com/office/officeart/2018/5/layout/IconLeafLabelList"/>
    <dgm:cxn modelId="{ABA1176C-9DBB-1F4F-9EAF-A44355C417ED}" type="presParOf" srcId="{0B401E1C-492B-8445-91C3-4E0FF26975DA}" destId="{0CA56A3D-F5EA-F34E-AACC-08DDFCAE9A3D}" srcOrd="2" destOrd="0" presId="urn:microsoft.com/office/officeart/2018/5/layout/IconLeafLabelList"/>
    <dgm:cxn modelId="{D164B971-01F9-6247-9C45-7D270271D18C}" type="presParOf" srcId="{0B401E1C-492B-8445-91C3-4E0FF26975DA}" destId="{5FC181B3-4B20-6240-9257-803B168E761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0950B-CD4A-624F-97AA-5A55DB548AA3}">
      <dsp:nvSpPr>
        <dsp:cNvPr id="0" name=""/>
        <dsp:cNvSpPr/>
      </dsp:nvSpPr>
      <dsp:spPr>
        <a:xfrm>
          <a:off x="1282" y="380541"/>
          <a:ext cx="1563621" cy="1616661"/>
        </a:xfrm>
        <a:prstGeom prst="ellipse">
          <a:avLst/>
        </a:prstGeom>
        <a:solidFill>
          <a:schemeClr val="accent1"/>
        </a:solidFill>
        <a:ln>
          <a:noFill/>
        </a:ln>
        <a:effectLst>
          <a:innerShdw blurRad="114300">
            <a:prstClr val="black"/>
          </a:innerShdw>
          <a:reflection blurRad="114300" stA="19000" endPos="37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478248-6A93-8845-A0ED-DE52CBC75D60}">
      <dsp:nvSpPr>
        <dsp:cNvPr id="0" name=""/>
        <dsp:cNvSpPr/>
      </dsp:nvSpPr>
      <dsp:spPr>
        <a:xfrm>
          <a:off x="408188" y="813967"/>
          <a:ext cx="749809" cy="749809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rgbClr r="0" g="0" b="0">
              <a:shade val="27000"/>
              <a:satMod val="12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78028F-7BC3-8B42-A431-B1DED303DA98}">
      <dsp:nvSpPr>
        <dsp:cNvPr id="0" name=""/>
        <dsp:cNvSpPr/>
      </dsp:nvSpPr>
      <dsp:spPr>
        <a:xfrm>
          <a:off x="7029" y="2340336"/>
          <a:ext cx="1557421" cy="62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/>
            <a:t>НАВЫКИ ИССЛЕДОВАНИЯ</a:t>
          </a:r>
        </a:p>
      </dsp:txBody>
      <dsp:txXfrm>
        <a:off x="7029" y="2340336"/>
        <a:ext cx="1557421" cy="622968"/>
      </dsp:txXfrm>
    </dsp:sp>
    <dsp:sp modelId="{7AA7BEFC-05BC-7A4F-9108-F110FD295429}">
      <dsp:nvSpPr>
        <dsp:cNvPr id="0" name=""/>
        <dsp:cNvSpPr/>
      </dsp:nvSpPr>
      <dsp:spPr>
        <a:xfrm>
          <a:off x="1837452" y="380994"/>
          <a:ext cx="1561863" cy="1614846"/>
        </a:xfrm>
        <a:prstGeom prst="ellipse">
          <a:avLst/>
        </a:prstGeom>
        <a:solidFill>
          <a:schemeClr val="accent2"/>
        </a:solidFill>
        <a:ln>
          <a:noFill/>
        </a:ln>
        <a:effectLst>
          <a:innerShdw blurRad="114300">
            <a:srgbClr val="000000"/>
          </a:innerShdw>
          <a:reflection blurRad="114300" stA="19000" endPos="37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DD7771-C30E-F24B-ABA4-15FC1696B0A8}">
      <dsp:nvSpPr>
        <dsp:cNvPr id="0" name=""/>
        <dsp:cNvSpPr/>
      </dsp:nvSpPr>
      <dsp:spPr>
        <a:xfrm>
          <a:off x="2243480" y="813513"/>
          <a:ext cx="749809" cy="749809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rgbClr r="0" g="0" b="0">
              <a:shade val="27000"/>
              <a:satMod val="12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6B4F82-D77F-6145-8350-E4883E3E98D1}">
      <dsp:nvSpPr>
        <dsp:cNvPr id="0" name=""/>
        <dsp:cNvSpPr/>
      </dsp:nvSpPr>
      <dsp:spPr>
        <a:xfrm>
          <a:off x="1842321" y="2339882"/>
          <a:ext cx="1557421" cy="62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/>
            <a:t>ОБЩЕНИЕ</a:t>
          </a:r>
        </a:p>
      </dsp:txBody>
      <dsp:txXfrm>
        <a:off x="1842321" y="2339882"/>
        <a:ext cx="1557421" cy="622968"/>
      </dsp:txXfrm>
    </dsp:sp>
    <dsp:sp modelId="{F9FCBA78-B18A-CB47-9456-33604BFAE043}">
      <dsp:nvSpPr>
        <dsp:cNvPr id="0" name=""/>
        <dsp:cNvSpPr/>
      </dsp:nvSpPr>
      <dsp:spPr>
        <a:xfrm>
          <a:off x="3671865" y="380994"/>
          <a:ext cx="1560106" cy="161484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innerShdw blurRad="114300">
            <a:srgbClr val="000000"/>
          </a:innerShdw>
          <a:reflection blurRad="114300" stA="19000" endPos="37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0BB2E4-CD4C-AA4D-A6D7-A9CBB950F395}">
      <dsp:nvSpPr>
        <dsp:cNvPr id="0" name=""/>
        <dsp:cNvSpPr/>
      </dsp:nvSpPr>
      <dsp:spPr>
        <a:xfrm>
          <a:off x="4077014" y="813513"/>
          <a:ext cx="749809" cy="749809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rgbClr r="0" g="0" b="0">
              <a:shade val="27000"/>
              <a:satMod val="12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C181B3-4B20-6240-9257-803B168E7618}">
      <dsp:nvSpPr>
        <dsp:cNvPr id="0" name=""/>
        <dsp:cNvSpPr/>
      </dsp:nvSpPr>
      <dsp:spPr>
        <a:xfrm>
          <a:off x="3675832" y="2339882"/>
          <a:ext cx="1557421" cy="62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/>
            <a:t>ЛЮБОЗНАТЕЛЬНОСТЬ</a:t>
          </a:r>
        </a:p>
      </dsp:txBody>
      <dsp:txXfrm>
        <a:off x="3675832" y="2339882"/>
        <a:ext cx="1557421" cy="622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=""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5B43AB29-C6A3-40E0-8476-44BF12C04F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A038C42-9E9E-4444-887A-FC980B50E9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C91B0-21D8-48BE-82B4-F22711AA8074}" type="datetime1">
              <a:rPr lang="ru-RU" smtClean="0"/>
              <a:t>09.07.2024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C4D56FA-C012-430A-920E-929F1850F1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4CED843-914D-48D8-AC53-B61FAA8D19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4D335-0DD1-4ADE-9E99-BCAF993B77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6930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37913E6-99FB-415E-B9F9-65DF0BDFBAAD}" type="datetime1">
              <a:rPr lang="ru-RU" smtClean="0"/>
              <a:t>09.07.2024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8C15C5-0688-5345-99FC-721E08AD15D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52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995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856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077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E8C15C5-0688-5345-99FC-721E08AD15D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978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03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095ED2E-0FB3-4AAB-8B83-E47F45BC7CD8}" type="datetime1">
              <a:rPr lang="ru-RU" smtClean="0"/>
              <a:t>09.07.2024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54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649EB1-8799-439F-A38F-3A777D90ACE8}" type="datetime1">
              <a:rPr lang="ru-RU" smtClean="0"/>
              <a:t>09.07.2024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48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74C3306-E6C8-44C6-AA3A-96C231A96AE9}" type="datetime1">
              <a:rPr lang="ru-RU" smtClean="0"/>
              <a:t>09.07.2024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49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FA3194-F513-4058-9F3E-5DE7E41065F0}" type="datetime1">
              <a:rPr lang="ru-RU" smtClean="0"/>
              <a:t>09.07.2024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79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DF3F7C7-938F-4C68-B8AB-0EDDB2AAB9AC}" type="datetime1">
              <a:rPr lang="ru-RU" smtClean="0"/>
              <a:t>09.07.2024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39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7CCEF9-B677-4F5D-BA89-7AFB4014A394}" type="datetime1">
              <a:rPr lang="ru-RU" smtClean="0"/>
              <a:t>09.07.2024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374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BF82CA-6DC2-48D6-9D70-C8E51180DB04}" type="datetime1">
              <a:rPr lang="ru-RU" smtClean="0"/>
              <a:t>09.07.2024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31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A21C7A-B176-4596-9D4E-6C63C0E9C419}" type="datetime1">
              <a:rPr lang="ru-RU" smtClean="0"/>
              <a:t>09.07.2024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72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8EE89E6-2791-46C3-9C49-236040B97726}" type="datetime1">
              <a:rPr lang="ru-RU" smtClean="0"/>
              <a:t>09.07.2024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11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CD2978E-B3D9-4642-B89E-870DE72B7C70}" type="datetime1">
              <a:rPr lang="ru-RU" smtClean="0"/>
              <a:t>09.07.2024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C632BB-B8D8-41EB-A236-DAFC609B3BC1}" type="datetime1">
              <a:rPr lang="ru-RU" smtClean="0"/>
              <a:t>09.07.2024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27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BE7CCEF9-B677-4F5D-BA89-7AFB4014A394}" type="datetime1">
              <a:rPr lang="ru-RU" smtClean="0"/>
              <a:t>09.07.2024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91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9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jpeg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учащиеся смотрят в микроскоп">
            <a:extLst>
              <a:ext uri="{FF2B5EF4-FFF2-40B4-BE49-F238E27FC236}">
                <a16:creationId xmlns=""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24" y="0"/>
            <a:ext cx="11251756" cy="6857990"/>
          </a:xfrm>
        </p:spPr>
        <p:txBody>
          <a:bodyPr rtlCol="0" anchor="ctr">
            <a:noAutofit/>
          </a:bodyPr>
          <a:lstStyle/>
          <a:p>
            <a:pPr algn="l" rtl="0"/>
            <a:r>
              <a:rPr lang="ru-RU" sz="7800" b="1" dirty="0" smtClean="0"/>
              <a:t>Социально – экономический профиль</a:t>
            </a:r>
            <a:endParaRPr lang="ru-RU" sz="7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219961"/>
            <a:ext cx="5939626" cy="1384904"/>
          </a:xfrm>
        </p:spPr>
        <p:txBody>
          <a:bodyPr rtlCol="0">
            <a:normAutofit fontScale="90000"/>
          </a:bodyPr>
          <a:lstStyle/>
          <a:p>
            <a:r>
              <a:rPr lang="ru-RU" sz="1600" b="1" i="1" dirty="0">
                <a:solidFill>
                  <a:schemeClr val="tx1"/>
                </a:solidFill>
                <a:effectLst/>
              </a:rPr>
              <a:t>социально-экономический профиль</a:t>
            </a:r>
            <a:r>
              <a:rPr lang="ru-RU" sz="1600" dirty="0">
                <a:solidFill>
                  <a:schemeClr val="tx1"/>
                </a:solidFill>
                <a:effectLst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200" dirty="0" smtClean="0">
                <a:solidFill>
                  <a:schemeClr val="tx1"/>
                </a:solidFill>
                <a:effectLst/>
              </a:rPr>
              <a:t>Учеба </a:t>
            </a:r>
            <a:r>
              <a:rPr lang="ru-RU" sz="1200" dirty="0">
                <a:solidFill>
                  <a:schemeClr val="tx1"/>
                </a:solidFill>
                <a:effectLst/>
              </a:rPr>
              <a:t>в профильном классе расширяет знания школьников о современном обществе. Уроки в социально-экономическом классе – не обычная передача информации от учителя к ученику, не простое накопление знаний.</a:t>
            </a:r>
            <a:br>
              <a:rPr lang="ru-RU" sz="1200" dirty="0">
                <a:solidFill>
                  <a:schemeClr val="tx1"/>
                </a:solidFill>
                <a:effectLst/>
              </a:rPr>
            </a:br>
            <a:r>
              <a:rPr lang="ru-RU" sz="1200" dirty="0">
                <a:solidFill>
                  <a:schemeClr val="tx1"/>
                </a:solidFill>
                <a:effectLst/>
              </a:rPr>
              <a:t>Это – путешествие в мир социальных процессов, экономических закономерностей и актуальных проблем общества. Ребята участвуют в дискуссиях, создают проекты, применяют полученные теоретические знания на практике.</a:t>
            </a:r>
          </a:p>
        </p:txBody>
      </p:sp>
      <p:graphicFrame>
        <p:nvGraphicFramePr>
          <p:cNvPr id="24" name="Объект 8" descr="Значок графического элемента SmartArt">
            <a:extLst>
              <a:ext uri="{FF2B5EF4-FFF2-40B4-BE49-F238E27FC236}">
                <a16:creationId xmlns="" xmlns:a16="http://schemas.microsoft.com/office/drawing/2014/main" id="{1E8F1206-26E1-9E44-A1A9-B061CF0EE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519388"/>
              </p:ext>
            </p:extLst>
          </p:nvPr>
        </p:nvGraphicFramePr>
        <p:xfrm>
          <a:off x="511806" y="2796897"/>
          <a:ext cx="5233254" cy="2963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 9" descr="учащийся смотрит в микроскоп">
            <a:extLst>
              <a:ext uri="{FF2B5EF4-FFF2-40B4-BE49-F238E27FC236}">
                <a16:creationId xmlns="" xmlns:a16="http://schemas.microsoft.com/office/drawing/2014/main" id="{7480DF21-DE52-7742-819E-D9D5B414826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4455" y="3100590"/>
            <a:ext cx="3716680" cy="3615331"/>
          </a:xfrm>
          <a:prstGeom prst="rect">
            <a:avLst/>
          </a:prstGeom>
        </p:spPr>
      </p:pic>
      <p:pic>
        <p:nvPicPr>
          <p:cNvPr id="16" name="Рисунок 15" descr="учащийся смотрит на пробирку">
            <a:extLst>
              <a:ext uri="{FF2B5EF4-FFF2-40B4-BE49-F238E27FC236}">
                <a16:creationId xmlns="" xmlns:a16="http://schemas.microsoft.com/office/drawing/2014/main" id="{EE1B592D-31D6-3841-8CC1-3C629FEDB5D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6867" y="160867"/>
            <a:ext cx="3767328" cy="3747805"/>
          </a:xfrm>
          <a:custGeom>
            <a:avLst/>
            <a:gdLst>
              <a:gd name="connsiteX0" fmla="*/ 0 w 3767328"/>
              <a:gd name="connsiteY0" fmla="*/ 0 h 3747805"/>
              <a:gd name="connsiteX1" fmla="*/ 3767328 w 3767328"/>
              <a:gd name="connsiteY1" fmla="*/ 0 h 3747805"/>
              <a:gd name="connsiteX2" fmla="*/ 3767328 w 3767328"/>
              <a:gd name="connsiteY2" fmla="*/ 2778856 h 3747805"/>
              <a:gd name="connsiteX3" fmla="*/ 1896721 w 3767328"/>
              <a:gd name="connsiteY3" fmla="*/ 2778856 h 3747805"/>
              <a:gd name="connsiteX4" fmla="*/ 1896721 w 3767328"/>
              <a:gd name="connsiteY4" fmla="*/ 3747805 h 3747805"/>
              <a:gd name="connsiteX5" fmla="*/ 0 w 3767328"/>
              <a:gd name="connsiteY5" fmla="*/ 3747805 h 37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7328" h="3747805">
                <a:moveTo>
                  <a:pt x="0" y="0"/>
                </a:moveTo>
                <a:lnTo>
                  <a:pt x="3767328" y="0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  <p:pic>
        <p:nvPicPr>
          <p:cNvPr id="14" name="Рисунок 13" descr="учащиеся смотрят, как преподаватель ставит научный эксперимент">
            <a:extLst>
              <a:ext uri="{FF2B5EF4-FFF2-40B4-BE49-F238E27FC236}">
                <a16:creationId xmlns="" xmlns:a16="http://schemas.microsoft.com/office/drawing/2014/main" id="{6AC1EBEB-9D74-3E4C-9BDC-668D2D212A5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185061" y="160868"/>
            <a:ext cx="1846073" cy="2778854"/>
          </a:xfrm>
          <a:prstGeom prst="rect">
            <a:avLst/>
          </a:prstGeom>
        </p:spPr>
      </p:pic>
      <p:pic>
        <p:nvPicPr>
          <p:cNvPr id="18" name="Рисунок 17" descr="учащиеся поднимают руки, чтобы ответить">
            <a:extLst>
              <a:ext uri="{FF2B5EF4-FFF2-40B4-BE49-F238E27FC236}">
                <a16:creationId xmlns="" xmlns:a16="http://schemas.microsoft.com/office/drawing/2014/main" id="{8D11AB9E-363B-C248-9288-085B4151B41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6256867" y="4071410"/>
            <a:ext cx="1898121" cy="264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8757" y="387551"/>
            <a:ext cx="4065526" cy="3208987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профессии социально-экономического профиля</a:t>
            </a:r>
            <a:br>
              <a:rPr lang="ru-RU" dirty="0" smtClean="0"/>
            </a:br>
            <a:r>
              <a:rPr lang="ru-RU" dirty="0" smtClean="0"/>
              <a:t>После учебы в профильном классе выпускник школы может поступить в вуз и освоить одну из востребованных и интересных профессий. </a:t>
            </a:r>
            <a:br>
              <a:rPr lang="ru-RU" dirty="0" smtClean="0"/>
            </a:br>
            <a:r>
              <a:rPr lang="ru-RU" dirty="0" smtClean="0"/>
              <a:t>Список этот очень широкий, давайте рассмотрим основные специальности:</a:t>
            </a:r>
            <a:br>
              <a:rPr lang="ru-RU" dirty="0" smtClean="0"/>
            </a:br>
            <a:r>
              <a:rPr lang="ru-RU" dirty="0" smtClean="0"/>
              <a:t>Политолог</a:t>
            </a:r>
            <a:br>
              <a:rPr lang="ru-RU" dirty="0" smtClean="0"/>
            </a:br>
            <a:r>
              <a:rPr lang="ru-RU" dirty="0" smtClean="0"/>
              <a:t>Экономист, маркетолог</a:t>
            </a:r>
            <a:br>
              <a:rPr lang="ru-RU" dirty="0" smtClean="0"/>
            </a:br>
            <a:r>
              <a:rPr lang="ru-RU" dirty="0" smtClean="0"/>
              <a:t>HR-специалист</a:t>
            </a:r>
            <a:br>
              <a:rPr lang="ru-RU" dirty="0" smtClean="0"/>
            </a:br>
            <a:r>
              <a:rPr lang="ru-RU" dirty="0" smtClean="0"/>
              <a:t>Бухгалтер, бухгалтер-ревизор</a:t>
            </a:r>
            <a:br>
              <a:rPr lang="ru-RU" dirty="0" smtClean="0"/>
            </a:br>
            <a:r>
              <a:rPr lang="ru-RU" dirty="0" smtClean="0"/>
              <a:t>Социолог, социальный педагог</a:t>
            </a:r>
            <a:br>
              <a:rPr lang="ru-RU" dirty="0" smtClean="0"/>
            </a:br>
            <a:r>
              <a:rPr lang="ru-RU" dirty="0" smtClean="0"/>
              <a:t>Финансовый аналитик</a:t>
            </a:r>
            <a:br>
              <a:rPr lang="ru-RU" dirty="0" smtClean="0"/>
            </a:br>
            <a:r>
              <a:rPr lang="ru-RU" dirty="0" smtClean="0"/>
              <a:t>Специалист страхового дела</a:t>
            </a:r>
            <a:br>
              <a:rPr lang="ru-RU" dirty="0" smtClean="0"/>
            </a:br>
            <a:r>
              <a:rPr lang="ru-RU" dirty="0" smtClean="0"/>
              <a:t>Преподаватель экономических дисциплин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поступления в университет на одну из этих профессий понадобятся результаты ЕГЭ по профильным дисциплинам. Учеба в классе дает </a:t>
            </a:r>
            <a:r>
              <a:rPr lang="ru-RU" sz="1200" dirty="0" smtClean="0"/>
              <a:t>возможность основательно подготовиться к </a:t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7" name="Подзаголовок 26"/>
          <p:cNvSpPr>
            <a:spLocks noGrp="1"/>
          </p:cNvSpPr>
          <p:nvPr>
            <p:ph type="subTitle" idx="1"/>
          </p:nvPr>
        </p:nvSpPr>
        <p:spPr>
          <a:xfrm>
            <a:off x="7764472" y="387551"/>
            <a:ext cx="4255732" cy="6113002"/>
          </a:xfrm>
        </p:spPr>
        <p:txBody>
          <a:bodyPr>
            <a:normAutofit fontScale="92500" lnSpcReduction="10000"/>
          </a:bodyPr>
          <a:lstStyle/>
          <a:p>
            <a:r>
              <a:rPr lang="ru-RU" sz="1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социально-экономического профиля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учебы в профильном классе выпускник школы может поступить в вуз и освоить одну из востребованных и интересных профессий. Список этот очень широкий</a:t>
            </a:r>
            <a:r>
              <a:rPr lang="ru-RU" sz="1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рассмотрим основные специальности:</a:t>
            </a:r>
          </a:p>
          <a:p>
            <a:pPr lvl="0"/>
            <a:r>
              <a:rPr lang="ru-RU" sz="1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Политолог</a:t>
            </a:r>
          </a:p>
          <a:p>
            <a:pPr lvl="0"/>
            <a:r>
              <a:rPr lang="ru-RU" sz="1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Экономист, маркетолог</a:t>
            </a:r>
          </a:p>
          <a:p>
            <a:pPr lvl="0"/>
            <a:r>
              <a:rPr lang="ru-RU" sz="1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HR-специалист</a:t>
            </a:r>
          </a:p>
          <a:p>
            <a:pPr lvl="0"/>
            <a:r>
              <a:rPr lang="ru-RU" sz="1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Бухгалтер, бухгалтер-ревизор</a:t>
            </a:r>
          </a:p>
          <a:p>
            <a:pPr lvl="0"/>
            <a:r>
              <a:rPr lang="ru-RU" sz="1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Социолог, социальный педагог</a:t>
            </a:r>
          </a:p>
          <a:p>
            <a:pPr lvl="0"/>
            <a:r>
              <a:rPr lang="ru-RU" sz="1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аналитик</a:t>
            </a:r>
          </a:p>
          <a:p>
            <a:pPr lvl="0"/>
            <a:r>
              <a:rPr lang="ru-RU" sz="1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страхового дела</a:t>
            </a:r>
          </a:p>
          <a:p>
            <a:pPr lvl="0"/>
            <a:r>
              <a:rPr lang="ru-RU" sz="1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экономических дисциплин</a:t>
            </a:r>
          </a:p>
          <a:p>
            <a:r>
              <a:rPr lang="ru-RU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поступления в университет на одну из этих профессий понадобятся результаты ЕГЭ по профильным дисциплинам. Учеба в классе дает возможность основательно подготовиться к сдаче ЕГЭ и получить отличные баллы. А список университетов и специальностей можно посмотреть на сайте нашего учреждения и на информационных порталах.</a:t>
            </a:r>
          </a:p>
          <a:p>
            <a:r>
              <a:rPr lang="ru-RU" sz="1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партнеры Школы: (ссылка)</a:t>
            </a:r>
            <a:endParaRPr lang="ru-RU" sz="1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100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  <a:r>
              <a:rPr lang="ru-RU" sz="11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городской средой, градостроительства и печати.</a:t>
            </a:r>
          </a:p>
          <a:p>
            <a:pPr lvl="0"/>
            <a:r>
              <a:rPr lang="ru-RU" sz="11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академия народного хозяйства и государственной службы при Президенте Российской Федерации</a:t>
            </a:r>
            <a:r>
              <a:rPr lang="ru-RU" sz="1100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1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Санкт-Петербургский государственный университет промышленных технологий и дизайна.</a:t>
            </a:r>
            <a:endParaRPr lang="ru-RU" sz="1100" u="sng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 10">
            <a:extLst>
              <a:ext uri="{FF2B5EF4-FFF2-40B4-BE49-F238E27FC236}">
                <a16:creationId xmlns="" xmlns:a16="http://schemas.microsoft.com/office/drawing/2014/main" id="{8FBC750A-B8E7-49A0-A00A-F72451271B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3" name="Прямоугольник 12">
            <a:extLst>
              <a:ext uri="{FF2B5EF4-FFF2-40B4-BE49-F238E27FC236}">
                <a16:creationId xmlns="" xmlns:a16="http://schemas.microsoft.com/office/drawing/2014/main" id="{544D0436-4FAC-43D1-9565-515BBE80D7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/>
          </a:p>
        </p:txBody>
      </p:sp>
      <p:cxnSp>
        <p:nvCxnSpPr>
          <p:cNvPr id="15" name="Прямая соединительная линия 14">
            <a:extLst>
              <a:ext uri="{FF2B5EF4-FFF2-40B4-BE49-F238E27FC236}">
                <a16:creationId xmlns="" xmlns:a16="http://schemas.microsoft.com/office/drawing/2014/main" id="{9F82E424-AAF6-43AC-AC56-03BA23E0C9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rot="5400000">
            <a:off x="4150420" y="3429000"/>
            <a:ext cx="6858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AutoShape 2" descr="C:\Users\%D0%98%D1%80%D0%B8%D0%BD%D0%B0 %D0%98. %D0%91%D0%BE%D1%8F%D0%BA%D0%BE%D0%B2%D0%B0\Desktop\%D0%BF%D0%B5%D1%80%D1%81%D0%BF%D0%B5%D0%BA%D1%82%D0%B8%D0%B2%D1%8B %D1%80%D0%BE%D1%81%D1%82%D0%B0.webp"/>
          <p:cNvSpPr>
            <a:spLocks noChangeAspect="1" noChangeArrowheads="1"/>
          </p:cNvSpPr>
          <p:nvPr/>
        </p:nvSpPr>
        <p:spPr bwMode="auto">
          <a:xfrm>
            <a:off x="870469" y="3875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4" descr="C:\Users\%D0%98%D1%80%D0%B8%D0%BD%D0%B0 %D0%98. %D0%91%D0%BE%D1%8F%D0%BA%D0%BE%D0%B2%D0%B0\Desktop\%D0%BF%D0%B5%D1%80%D1%81%D0%BF%D0%B5%D0%BA%D1%82%D0%B8%D0%B2%D1%8B %D1%80%D0%BE%D1%81%D1%82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60" y="186980"/>
            <a:ext cx="6408000" cy="64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33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учащиеся смотрят на проведение научного эксперимента">
            <a:extLst>
              <a:ext uri="{FF2B5EF4-FFF2-40B4-BE49-F238E27FC236}">
                <a16:creationId xmlns="" xmlns:a16="http://schemas.microsoft.com/office/drawing/2014/main" id="{78F172A8-6231-D14E-A13D-8613F2AEAD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52" y="152167"/>
            <a:ext cx="3353515" cy="2738556"/>
          </a:xfrm>
          <a:prstGeom prst="rect">
            <a:avLst/>
          </a:prstGeom>
          <a:ln w="38100">
            <a:noFill/>
          </a:ln>
          <a:effectLst/>
        </p:spPr>
      </p:pic>
      <p:pic>
        <p:nvPicPr>
          <p:cNvPr id="4" name="Рисунок 3" descr="учащийся в защитных очках добавляет что-то в мензурку">
            <a:extLst>
              <a:ext uri="{FF2B5EF4-FFF2-40B4-BE49-F238E27FC236}">
                <a16:creationId xmlns="" xmlns:a16="http://schemas.microsoft.com/office/drawing/2014/main" id="{5D8F1927-EC97-404E-90EF-533BB92836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52" y="3111095"/>
            <a:ext cx="3353515" cy="3556242"/>
          </a:xfrm>
          <a:prstGeom prst="rect">
            <a:avLst/>
          </a:prstGeom>
          <a:ln w="38100">
            <a:noFill/>
          </a:ln>
          <a:effectLst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643111"/>
              </p:ext>
            </p:extLst>
          </p:nvPr>
        </p:nvGraphicFramePr>
        <p:xfrm>
          <a:off x="4128654" y="951346"/>
          <a:ext cx="7361381" cy="5717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3194"/>
                <a:gridCol w="1719786"/>
                <a:gridCol w="1529383"/>
                <a:gridCol w="1420690"/>
                <a:gridCol w="1398328"/>
              </a:tblGrid>
              <a:tr h="343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-25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17" marR="268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-25" dirty="0">
                          <a:effectLst/>
                        </a:rPr>
                        <a:t>Социально-экономический профиль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17" marR="268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-25">
                          <a:effectLst/>
                        </a:rPr>
                        <a:t>Гуманитарный профиль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17" marR="268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-25">
                          <a:effectLst/>
                        </a:rPr>
                        <a:t>Химико-биологический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17" marR="268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-25" dirty="0">
                          <a:effectLst/>
                        </a:rPr>
                        <a:t>Физико-математический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17" marR="26817" marT="0" marB="0"/>
                </a:tc>
              </a:tr>
              <a:tr h="1396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-25" dirty="0">
                          <a:effectLst/>
                        </a:rPr>
                        <a:t>Какие предметы изучаются на углубленном уровне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17" marR="268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25" dirty="0">
                          <a:effectLst/>
                        </a:rPr>
                        <a:t>Обществознание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25" dirty="0">
                          <a:effectLst/>
                        </a:rPr>
                        <a:t>История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25" dirty="0">
                          <a:effectLst/>
                        </a:rPr>
                        <a:t>Математика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25" dirty="0">
                          <a:effectLst/>
                        </a:rPr>
                        <a:t>Дополнительно: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100" spc="-25" dirty="0">
                          <a:effectLst/>
                        </a:rPr>
                        <a:t>Русский язык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100" spc="-25" dirty="0">
                          <a:effectLst/>
                        </a:rPr>
                        <a:t>Английский язык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100" spc="-25" dirty="0">
                          <a:effectLst/>
                        </a:rPr>
                        <a:t>Физика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100" spc="-25" dirty="0">
                          <a:effectLst/>
                        </a:rPr>
                        <a:t>География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17" marR="268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25" dirty="0">
                          <a:effectLst/>
                        </a:rPr>
                        <a:t>Русский язык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25" dirty="0">
                          <a:effectLst/>
                        </a:rPr>
                        <a:t>Литература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25" dirty="0">
                          <a:effectLst/>
                        </a:rPr>
                        <a:t>История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25" dirty="0">
                          <a:effectLst/>
                        </a:rPr>
                        <a:t>Обществознание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25" dirty="0">
                          <a:effectLst/>
                        </a:rPr>
                        <a:t>Иностранный язык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17" marR="268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25" dirty="0">
                          <a:effectLst/>
                        </a:rPr>
                        <a:t>Биология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25" dirty="0">
                          <a:effectLst/>
                        </a:rPr>
                        <a:t>Химия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25" dirty="0">
                          <a:effectLst/>
                        </a:rPr>
                        <a:t>Математика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25" dirty="0">
                          <a:effectLst/>
                        </a:rPr>
                        <a:t>Физика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17" marR="268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25" dirty="0">
                          <a:effectLst/>
                        </a:rPr>
                        <a:t>Математика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25" dirty="0">
                          <a:effectLst/>
                        </a:rPr>
                        <a:t>Физика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25" dirty="0">
                          <a:effectLst/>
                        </a:rPr>
                        <a:t>Информатика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17" marR="26817" marT="0" marB="0"/>
                </a:tc>
              </a:tr>
              <a:tr h="950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Можно ли учиться по индивидуальной программе, выбирая предметы для углубленного изучения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17" marR="268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17" marR="268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17" marR="268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17" marR="268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17" marR="26817" marT="0" marB="0"/>
                </a:tc>
              </a:tr>
              <a:tr h="1746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Какие есть дополнительные занятия, лабораторные занятия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 договору о сотрудничестве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17" marR="268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Дополнительные занятия по праву,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английскому языку, математическому анализу. Мастер-классы от практикующих бизнесменов, изучение курса экономики в ВУЗах (социальных партнеров школы)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17" marR="268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Дополнительные занятия по праву, культурологии, педагогике, психологии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17" marR="268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Экскурсии в больницы и поликлиники, учеба на базе колледжа, занятия в университетских лабораториях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17" marR="268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Лекции преподавателей вузов, занятия по разработке собственных приложений для смартфонов.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17" marR="26817" marT="0" marB="0"/>
                </a:tc>
              </a:tr>
              <a:tr h="1182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каких олимпиадах участвуют ученики профильного класса (примеры)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17" marR="26817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</a:rPr>
                        <a:t>Олимпиада </a:t>
                      </a:r>
                      <a:r>
                        <a:rPr lang="ru-RU" sz="1100" dirty="0" smtClean="0">
                          <a:effectLst/>
                        </a:rPr>
                        <a:t>для школьников</a:t>
                      </a:r>
                      <a:endParaRPr lang="ru-RU" sz="11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</a:rPr>
                        <a:t>по </a:t>
                      </a:r>
                      <a:r>
                        <a:rPr lang="ru-RU" sz="1100" dirty="0" smtClean="0">
                          <a:effectLst/>
                        </a:rPr>
                        <a:t>математике,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истории,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обществознанию,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английскому </a:t>
                      </a:r>
                      <a:r>
                        <a:rPr lang="ru-RU" sz="1100" dirty="0">
                          <a:effectLst/>
                        </a:rPr>
                        <a:t>языку</a:t>
                      </a:r>
                      <a:r>
                        <a:rPr lang="ru-RU" sz="1100" dirty="0" smtClean="0">
                          <a:effectLst/>
                        </a:rPr>
                        <a:t>,</a:t>
                      </a:r>
                      <a:endParaRPr lang="ru-RU" sz="1100" dirty="0">
                        <a:effectLst/>
                      </a:endParaRPr>
                    </a:p>
                  </a:txBody>
                  <a:tcPr marL="26817" marR="26817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</a:rPr>
                        <a:t>Олимпиада для школьников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 </a:t>
                      </a:r>
                      <a:r>
                        <a:rPr lang="ru-RU" sz="1100" spc="-25" dirty="0" smtClean="0">
                          <a:effectLst/>
                        </a:rPr>
                        <a:t>русскому </a:t>
                      </a:r>
                      <a:r>
                        <a:rPr lang="ru-RU" sz="1100" spc="-25" dirty="0">
                          <a:effectLst/>
                        </a:rPr>
                        <a:t>языку</a:t>
                      </a:r>
                      <a:endParaRPr lang="ru-RU" sz="1100" dirty="0">
                        <a:effectLst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100" spc="-25" dirty="0" smtClean="0">
                          <a:effectLst/>
                        </a:rPr>
                        <a:t>литературе</a:t>
                      </a:r>
                      <a:r>
                        <a:rPr lang="ru-RU" sz="1100" spc="0" dirty="0" smtClean="0">
                          <a:effectLst/>
                        </a:rPr>
                        <a:t>, </a:t>
                      </a:r>
                      <a:r>
                        <a:rPr lang="ru-RU" sz="1100" spc="-25" dirty="0" smtClean="0">
                          <a:effectLst/>
                        </a:rPr>
                        <a:t>истории</a:t>
                      </a:r>
                      <a:endParaRPr lang="ru-RU" sz="1100" dirty="0">
                        <a:effectLst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100" spc="-25" dirty="0" smtClean="0">
                          <a:effectLst/>
                        </a:rPr>
                        <a:t>обществознанию</a:t>
                      </a:r>
                      <a:endParaRPr lang="ru-RU" sz="1100" dirty="0">
                        <a:effectLst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100" spc="-25" dirty="0" smtClean="0">
                          <a:effectLst/>
                        </a:rPr>
                        <a:t>иностранному </a:t>
                      </a:r>
                      <a:r>
                        <a:rPr lang="ru-RU" sz="1100" spc="-25" dirty="0">
                          <a:effectLst/>
                        </a:rPr>
                        <a:t>языку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17" marR="268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Олимпиада для школьников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 </a:t>
                      </a:r>
                      <a:r>
                        <a:rPr lang="ru-RU" sz="1100" dirty="0" smtClean="0">
                          <a:effectLst/>
                        </a:rPr>
                        <a:t>математике,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физике,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биологии</a:t>
                      </a:r>
                      <a:endParaRPr lang="ru-RU" sz="1100" dirty="0">
                        <a:effectLst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100" dirty="0">
                          <a:effectLst/>
                        </a:rPr>
                        <a:t>химии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17" marR="268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Олимпиада для школьников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по математике</a:t>
                      </a:r>
                      <a:endParaRPr lang="ru-RU" sz="1100" dirty="0">
                        <a:effectLst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100" dirty="0" smtClean="0">
                          <a:effectLst/>
                        </a:rPr>
                        <a:t>Физике, информатике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17" marR="26817" marT="0" marB="0"/>
                </a:tc>
              </a:tr>
            </a:tbl>
          </a:graphicData>
        </a:graphic>
      </p:graphicFrame>
      <p:sp>
        <p:nvSpPr>
          <p:cNvPr id="1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56180" y="138317"/>
            <a:ext cx="7645824" cy="5909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sz="1800" b="1" i="1" dirty="0" smtClean="0">
                <a:effectLst/>
              </a:rPr>
              <a:t>         </a:t>
            </a:r>
            <a:r>
              <a:rPr lang="ru-RU" sz="1800" b="1" i="1" dirty="0" smtClean="0">
                <a:effectLst/>
              </a:rPr>
              <a:t>             чем отличается от  других </a:t>
            </a:r>
            <a:r>
              <a:rPr lang="ru-RU" sz="1800" b="1" i="1" dirty="0">
                <a:effectLst/>
              </a:rPr>
              <a:t>профилей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8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18" y="609599"/>
            <a:ext cx="8710584" cy="5855855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он дает?</a:t>
            </a:r>
            <a:br>
              <a:rPr lang="ru-RU" sz="1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Учеба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социально-экономическом классе дает много преимуществ:</a:t>
            </a:r>
            <a:b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сдаче ЕГЭ по профильным предметам: обществознанию, математике.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начинают понимать свой будущий путь, знакомятся с профессиями социально-экономической направленности. Поэтому они смогут сделать осознанный выбор специальности.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профиль способствует развитию исследовательского интереса и формированию основ математического мышления.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комплексное представление о современном состоянии экономики и мира финансов.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знакомятся с современным рынком труда по разным профессиям: бухгалтера, экономиста, социолога и других. Они узнают о возможностях трудоустройства и будущей успешной карьеры.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учебы ученики 10-11 классов создают портфолио и смогут показать его, поступая в университет.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Учеба в классе помогает школьнику лучше понять свои интересы и направления развития.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учебы ребята не только изучают теорию. Они встречаются с успешными предпринимателями, узнают об их опыте, посещают университеты и занимаются интересными проектами. Школьники активно участвуют в конференциях, бизнес-тренингах, олимпиадах и конкурсах. Они могут разрабатывать собственные бизнес-идеи, которые нужны региону. А победителям и призерам олимпиад при поступлении в вузы дают дополнительные баллы к ЕГЭ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9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392" y="295564"/>
            <a:ext cx="8860753" cy="5532581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понять, что мне нужен этот профиль</a:t>
            </a:r>
            <a:br>
              <a:rPr lang="ru-RU" sz="1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профиля существенно влияет на будущую траекторию: образовательную и карьерную. Школьнику 9 класса бывает трудно понять, в какой класс дальше идти: оставаться в обычном или выбрать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соцэконом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мало понимают, какие возможности открываются после окончания профильного класса. Давайте вместе разберемся в этом вопросе.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Учеба в классе социально-экономического профиля открывает широкие перспективы. Ребята глубоко изучают предметы гуманитарного цикла, математика идет на базовом или углубленном уровне (в разных школах – по-разному). А русский язык, математика и обществознание – такие предметы, которые нужны при поступлении на многие специальности.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Социально-экономический профиль подойдет ребятам, которые:</a:t>
            </a:r>
            <a:br>
              <a:rPr lang="ru-RU" sz="1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Обладают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интересом к исследованиям.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Если ты любишь познавать новое, анализировать и находить взаимосвязи между предметами, это поможет в учебе. Математическое, аналитическое мышление – это большой плюс.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Делают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хорошие успехи в математике.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Экономика – это цифры, формулы и расчеты. Без хорошей оценки по математике за 9 класс нельзя поступить на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 профиль.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запоминать большое количество информации.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Это пригодится в любой профессии, но для будущего экономиста и социолога это особенно важно. В экономике много формул, а для занятий социологией также надо знать много терминов и понятий. Нужно быть готовым к запоминанию и обработке большого массива информации.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26472"/>
            <a:ext cx="8821420" cy="5661891"/>
          </a:xfrm>
        </p:spPr>
        <p:txBody>
          <a:bodyPr>
            <a:normAutofit/>
          </a:bodyPr>
          <a:lstStyle/>
          <a:p>
            <a:r>
              <a:rPr lang="ru-RU" sz="1800" b="1" i="1" dirty="0" err="1">
                <a:solidFill>
                  <a:srgbClr val="00B050"/>
                </a:solidFill>
              </a:rPr>
              <a:t>Лайфхаки</a:t>
            </a:r>
            <a:r>
              <a:rPr lang="ru-RU" sz="1800" b="1" i="1" dirty="0">
                <a:solidFill>
                  <a:srgbClr val="00B050"/>
                </a:solidFill>
              </a:rPr>
              <a:t> для успешной учебы</a:t>
            </a:r>
            <a:br>
              <a:rPr lang="ru-RU" sz="1800" b="1" i="1" dirty="0">
                <a:solidFill>
                  <a:srgbClr val="00B050"/>
                </a:solidFill>
              </a:rPr>
            </a:br>
            <a:r>
              <a:rPr lang="ru-RU" sz="1200" i="1" dirty="0" smtClean="0">
                <a:solidFill>
                  <a:srgbClr val="00B050"/>
                </a:solidFill>
              </a:rPr>
              <a:t/>
            </a:r>
            <a:br>
              <a:rPr lang="ru-RU" sz="1200" i="1" dirty="0" smtClean="0">
                <a:solidFill>
                  <a:srgbClr val="00B050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того, в какой профильный класс вы будете поступать, для успешной учебы нужно приложить усилия.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посмотрим, как улучшить свою успеваемость по предметам и при этом не забыть о личной жизни:</a:t>
            </a:r>
            <a:r>
              <a:rPr lang="ru-RU" sz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много работали и заметили усталость, сразу отложите дела и отдохните. Не следует заниматься до позднего и пытаться запомнить «еще немного» информации в ночь перед экзаменом. Уроки, выполненные в таком состоянии, плохо запоминаются, и пользы это не приносит. Возьмите за правило: определенное время заниматься, и некоторое время – отдыхать.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себя правильный режим дня: ложитесь в одно и то же время. Хорошенько отдохнув ночью, по утрам вы будете просыпаться сами без будильника.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временной режим для занятий и отдыха. Например, решайте задачи 30-40 минут, а затем 10 минут отдохните. Вставайте из-за рабочего стола, делайте разминку для улучшения осанки. Хорошо помогают взбодриться 1000 упражнений Амосова, делайте их не все сразу, а постепенно в течение дня.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подход к учебе: решайте практические проверочные задания, по английскому языку – флэш-карточки. По гуманитарным предметам кратко пересказывайте параграфы своими словами: в устном и с письменном виде.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классе с углубленным изучением предметов – непросто. Поэтому нужно грамотно распределить свое время. Одни ребята составляют список дел по каждому предмету. Другие берут календарь и отмечают крайние сроки, когда нужно сделать определенную работу, например, написать доклад.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Делайте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постепенно: каждый день учите одну тему, которая будет на контрольной работе, пишите по 2 страницы реферата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800" dirty="0" smtClean="0"/>
              <a:t>Удачи вам!!!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5435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dc7352e55e77714fab0739bd1a2ce12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b47b806cf7e90fe7257fa1ff83c741b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7235EAC-5FEE-4CF4-B627-4AC327BD04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3075A8-A5B0-4ED9-ACD9-B97630E65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A0466F-55BA-4B4C-B910-3BFE9417EB9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0</TotalTime>
  <Words>243</Words>
  <Application>Microsoft Office PowerPoint</Application>
  <PresentationFormat>Широкоэкранный</PresentationFormat>
  <Paragraphs>93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Corbel</vt:lpstr>
      <vt:lpstr>Symbol</vt:lpstr>
      <vt:lpstr>Times New Roman</vt:lpstr>
      <vt:lpstr>Wingdings</vt:lpstr>
      <vt:lpstr>Базис</vt:lpstr>
      <vt:lpstr>Социально – экономический профиль</vt:lpstr>
      <vt:lpstr>социально-экономический профиль  Учеба в профильном классе расширяет знания школьников о современном обществе. Уроки в социально-экономическом классе – не обычная передача информации от учителя к ученику, не простое накопление знаний. Это – путешествие в мир социальных процессов, экономических закономерностей и актуальных проблем общества. Ребята участвуют в дискуссиях, создают проекты, применяют полученные теоретические знания на практике.</vt:lpstr>
      <vt:lpstr>профессии социально-экономического профиля После учебы в профильном классе выпускник школы может поступить в вуз и освоить одну из востребованных и интересных профессий.  Список этот очень широкий, давайте рассмотрим основные специальности: Политолог Экономист, маркетолог HR-специалист Бухгалтер, бухгалтер-ревизор Социолог, социальный педагог Финансовый аналитик Специалист страхового дела Преподаватель экономических дисциплин  Для поступления в университет на одну из этих профессий понадобятся результаты ЕГЭ по профильным дисциплинам. Учеба в классе дает возможность основательно подготовиться к                                      </vt:lpstr>
      <vt:lpstr>                      чем отличается от  других профилей </vt:lpstr>
      <vt:lpstr>Что он дает?  Учеба в социально-экономическом классе дает много преимуществ:  Хорошая подготовка к сдаче ЕГЭ по профильным предметам: обществознанию, математике. Школьники начинают понимать свой будущий путь, знакомятся с профессиями социально-экономической направленности. Поэтому они смогут сделать осознанный выбор специальности. Этот профиль способствует развитию исследовательского интереса и формированию основ математического мышления.  Учеба дает комплексное представление о современном состоянии экономики и мира финансов. Ребята знакомятся с современным рынком труда по разным профессиям: бухгалтера, экономиста, социолога и других. Они узнают о возможностях трудоустройства и будущей успешной карьеры. За время учебы ученики 10-11 классов создают портфолио и смогут показать его, поступая в университет. Учеба в классе помогает школьнику лучше понять свои интересы и направления развития.  Во время учебы ребята не только изучают теорию. Они встречаются с успешными предпринимателями, узнают об их опыте, посещают университеты и занимаются интересными проектами. Школьники активно участвуют в конференциях, бизнес-тренингах, олимпиадах и конкурсах. Они могут разрабатывать собственные бизнес-идеи, которые нужны региону. А победителям и призерам олимпиад при поступлении в вузы дают дополнительные баллы к ЕГЭ.   </vt:lpstr>
      <vt:lpstr>Как понять, что мне нужен этот профиль  Выбор профиля существенно влияет на будущую траекторию: образовательную и карьерную. Школьнику 9 класса бывает трудно понять, в какой класс дальше идти: оставаться в обычном или выбрать соцэконом. Подростки мало понимают, какие возможности открываются после окончания профильного класса. Давайте вместе разберемся в этом вопросе. Учеба в классе социально-экономического профиля открывает широкие перспективы. Ребята глубоко изучают предметы гуманитарного цикла, математика идет на базовом или углубленном уровне (в разных школах – по-разному). А русский язык, математика и обществознание – такие предметы, которые нужны при поступлении на многие специальности.  Социально-экономический профиль подойдет ребятам, которые:  Обладают интересом к исследованиям. Если ты любишь познавать новое, анализировать и находить взаимосвязи между предметами, это поможет в учебе. Математическое, аналитическое мышление – это большой плюс.  Делают хорошие успехи в математике. Экономика – это цифры, формулы и расчеты. Без хорошей оценки по математике за 9 класс нельзя поступить на соц эконом профиль.  Способны запоминать большое количество информации. Это пригодится в любой профессии, но для будущего экономиста и социолога это особенно важно. В экономике много формул, а для занятий социологией также надо знать много терминов и понятий. Нужно быть готовым к запоминанию и обработке большого массива информации. </vt:lpstr>
      <vt:lpstr>Лайфхаки для успешной учебы  Независимо от того, в какой профильный класс вы будете поступать, для успешной учебы нужно приложить усилия.  Давайте посмотрим, как улучшить свою успеваемость по предметам и при этом не забыть о личной жизни:  Если вы много работали и заметили усталость, сразу отложите дела и отдохните. Не следует заниматься до позднего и пытаться запомнить «еще немного» информации в ночь перед экзаменом. Уроки, выполненные в таком состоянии, плохо запоминаются, и пользы это не приносит. Возьмите за правило: определенное время заниматься, и некоторое время – отдыхать.  Установите для себя правильный режим дня: ложитесь в одно и то же время. Хорошенько отдохнув ночью, по утрам вы будете просыпаться сами без будильника.  Найдите оптимальный временной режим для занятий и отдыха. Например, решайте задачи 30-40 минут, а затем 10 минут отдохните. Вставайте из-за рабочего стола, делайте разминку для улучшения осанки. Хорошо помогают взбодриться 1000 упражнений Амосова, делайте их не все сразу, а постепенно в течение дня.  Используйте активный подход к учебе: решайте практические проверочные задания, по английскому языку – флэш-карточки. По гуманитарным предметам кратко пересказывайте параграфы своими словами: в устном и с письменном виде.  Учиться в классе с углубленным изучением предметов – непросто. Поэтому нужно грамотно распределить свое время. Одни ребята составляют список дел по каждому предмету. Другие берут календарь и отмечают крайние сроки, когда нужно сделать определенную работу, например, написать доклад.   Делайте задания постепенно: каждый день учите одну тему, которая будет на контрольной работе, пишите по 2 страницы реферата </vt:lpstr>
      <vt:lpstr>Удачи вам!!!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2024-07-09T13:38:03Z</dcterms:created>
  <dcterms:modified xsi:type="dcterms:W3CDTF">2024-07-09T13:48:50Z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